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2" r:id="rId1"/>
  </p:sldMasterIdLst>
  <p:notesMasterIdLst>
    <p:notesMasterId r:id="rId42"/>
  </p:notesMasterIdLst>
  <p:sldIdLst>
    <p:sldId id="256" r:id="rId2"/>
    <p:sldId id="1009" r:id="rId3"/>
    <p:sldId id="961" r:id="rId4"/>
    <p:sldId id="982" r:id="rId5"/>
    <p:sldId id="980" r:id="rId6"/>
    <p:sldId id="981" r:id="rId7"/>
    <p:sldId id="971" r:id="rId8"/>
    <p:sldId id="972" r:id="rId9"/>
    <p:sldId id="974" r:id="rId10"/>
    <p:sldId id="975" r:id="rId11"/>
    <p:sldId id="979" r:id="rId12"/>
    <p:sldId id="984" r:id="rId13"/>
    <p:sldId id="977" r:id="rId14"/>
    <p:sldId id="978" r:id="rId15"/>
    <p:sldId id="976" r:id="rId16"/>
    <p:sldId id="985" r:id="rId17"/>
    <p:sldId id="986" r:id="rId18"/>
    <p:sldId id="987" r:id="rId19"/>
    <p:sldId id="988" r:id="rId20"/>
    <p:sldId id="989" r:id="rId21"/>
    <p:sldId id="990" r:id="rId22"/>
    <p:sldId id="991" r:id="rId23"/>
    <p:sldId id="992" r:id="rId24"/>
    <p:sldId id="993" r:id="rId25"/>
    <p:sldId id="994" r:id="rId26"/>
    <p:sldId id="995" r:id="rId27"/>
    <p:sldId id="996" r:id="rId28"/>
    <p:sldId id="998" r:id="rId29"/>
    <p:sldId id="999" r:id="rId30"/>
    <p:sldId id="1000" r:id="rId31"/>
    <p:sldId id="1001" r:id="rId32"/>
    <p:sldId id="1002" r:id="rId33"/>
    <p:sldId id="997" r:id="rId34"/>
    <p:sldId id="1003" r:id="rId35"/>
    <p:sldId id="1004" r:id="rId36"/>
    <p:sldId id="1006" r:id="rId37"/>
    <p:sldId id="305" r:id="rId38"/>
    <p:sldId id="1007" r:id="rId39"/>
    <p:sldId id="1008" r:id="rId40"/>
    <p:sldId id="33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ПMO" lastIdx="1" clrIdx="0">
    <p:extLst>
      <p:ext uri="{19B8F6BF-5375-455C-9EA6-DF929625EA0E}">
        <p15:presenceInfo xmlns:p15="http://schemas.microsoft.com/office/powerpoint/2012/main" xmlns="" userId="Пользователь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59214" autoAdjust="0"/>
  </p:normalViewPr>
  <p:slideViewPr>
    <p:cSldViewPr snapToGrid="0">
      <p:cViewPr varScale="1">
        <p:scale>
          <a:sx n="68" d="100"/>
          <a:sy n="68" d="100"/>
        </p:scale>
        <p:origin x="-27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4766E-5D01-488C-9CF0-7BF3D41756FE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E914B-4762-437A-86DF-992568BCB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1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разделения пептидов на производстве используется </a:t>
            </a:r>
            <a:r>
              <a:rPr lang="ru-RU" dirty="0" err="1"/>
              <a:t>нанофильтрация</a:t>
            </a:r>
            <a:r>
              <a:rPr lang="ru-RU" dirty="0"/>
              <a:t>, которая позволяет безошибочно отделять одни пептиды от других.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Следовательно, важно отметить, что пептиды </a:t>
            </a:r>
            <a:r>
              <a:rPr lang="en-US" dirty="0"/>
              <a:t>IPH</a:t>
            </a:r>
            <a:r>
              <a:rPr lang="ru-RU" dirty="0"/>
              <a:t> натуральны, воспринимаются организмом как собственная естественная физиологичная среда, безопасны и эффективны, тождественны молекулам, тканям и органам человека.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3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Существование всех живых организмов на планете Земля возможно благодаря взаимодействию коротких пептидов </a:t>
            </a:r>
            <a:r>
              <a:rPr lang="en-US" dirty="0"/>
              <a:t>IPH </a:t>
            </a:r>
            <a:r>
              <a:rPr lang="ru-RU" dirty="0"/>
              <a:t>и ДНК как главных функциональных структур, которые несут наследственную информацию и определяют все функции клеток, регулируют экспрессию генов у всех видов живых организмов на Земле.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Следовательно, важно отметить, что основная роль пептидов – это восстановление функции клеток и органа, защита клеток, защита от онкологических заболеваний, повышение устойчивости к стрессовым ситуациям, к болезням, атаке вирусов, повышение резервных сил организма.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98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Пептиды присоединяются к нужному фрагменту ДНК и активируют синтез необходимых белков, что помогает восстановиться организму изнутри, при этом они сами не могут запускать такой синтез и являются матрицей для считывания. Поэтому пептиды действуют не по принципу «заместительной» терапии, а модулируют активность генетического аппарата клетки и регуляторные процессы таким образом, что переводят клетку на наиболее рациональный режим функционирования.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Микропитание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направленного действия  - это полноценное 100% - 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таргетирование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нужный орган или ткань, другими словами, пептиды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закодированы таким образом, что избирательно встраиваются в ДНК клетки определенного органа и обновляют функцию именно той системы, для которой они предназначены, что является естественным и физиологичным процессом.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8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это чистые, разрешённые в разных странах мира пептиды, проверенные институтом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Fraunhofer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(Германия), произведены в соответствии со стандартами GMP, имеют все государственные сертификаты немецкого института спорта на отсутствие гормонов и стероидов. Пептидные комплексы IPH имеют гарантированное содержание коротких пептидов, подтверждённых высокоточной методикой HPLC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liquid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chromatography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высокоэффективная жидкостная хроматография). Э</a:t>
            </a:r>
            <a:r>
              <a:rPr lang="ru-RU" dirty="0"/>
              <a:t>та методика является самой точной методикой определения веществ как в фармацевтической так и пищевой промышленности , так же методики входного контроля предусматривают утверждённые методики определения белка по </a:t>
            </a:r>
            <a:r>
              <a:rPr lang="ru-RU" dirty="0" err="1"/>
              <a:t>аминому</a:t>
            </a:r>
            <a:r>
              <a:rPr lang="ru-RU" dirty="0"/>
              <a:t> азоту , общему азоту , методика </a:t>
            </a:r>
            <a:r>
              <a:rPr lang="ru-RU" dirty="0" err="1"/>
              <a:t>Лоури</a:t>
            </a:r>
            <a:r>
              <a:rPr lang="ru-RU" dirty="0"/>
              <a:t> и методика получения </a:t>
            </a:r>
            <a:r>
              <a:rPr lang="ru-RU" dirty="0" err="1"/>
              <a:t>биуретовой</a:t>
            </a:r>
            <a:r>
              <a:rPr lang="ru-RU" dirty="0"/>
              <a:t> реакции.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Все используемые методики контроля пептидов </a:t>
            </a:r>
            <a:r>
              <a:rPr lang="en" dirty="0"/>
              <a:t>IPH </a:t>
            </a:r>
            <a:r>
              <a:rPr lang="ru-RU" dirty="0"/>
              <a:t>прописаны в мировых фармакопеях таких как </a:t>
            </a:r>
            <a:r>
              <a:rPr lang="en" dirty="0"/>
              <a:t>USP ( </a:t>
            </a:r>
            <a:r>
              <a:rPr lang="ru-RU" dirty="0"/>
              <a:t>американская </a:t>
            </a:r>
            <a:r>
              <a:rPr lang="ru-RU" dirty="0" err="1"/>
              <a:t>фарма</a:t>
            </a:r>
            <a:r>
              <a:rPr lang="ru-RU" dirty="0"/>
              <a:t> статья ) , </a:t>
            </a:r>
            <a:r>
              <a:rPr lang="en" dirty="0"/>
              <a:t>BP ( </a:t>
            </a:r>
            <a:r>
              <a:rPr lang="ru-RU" dirty="0"/>
              <a:t>Британская </a:t>
            </a:r>
            <a:r>
              <a:rPr lang="ru-RU" dirty="0" err="1"/>
              <a:t>фарма</a:t>
            </a:r>
            <a:r>
              <a:rPr lang="ru-RU" dirty="0"/>
              <a:t> статья ) </a:t>
            </a:r>
            <a:r>
              <a:rPr lang="en" dirty="0"/>
              <a:t>EP ( </a:t>
            </a:r>
            <a:r>
              <a:rPr lang="ru-RU" dirty="0"/>
              <a:t>Европейская </a:t>
            </a:r>
            <a:r>
              <a:rPr lang="ru-RU" dirty="0" err="1"/>
              <a:t>фарма</a:t>
            </a:r>
            <a:r>
              <a:rPr lang="ru-RU" dirty="0"/>
              <a:t> статья ) и </a:t>
            </a:r>
            <a:r>
              <a:rPr lang="en" dirty="0"/>
              <a:t>JP  ( </a:t>
            </a:r>
            <a:r>
              <a:rPr lang="ru-RU" dirty="0"/>
              <a:t>японская </a:t>
            </a:r>
            <a:r>
              <a:rPr lang="ru-RU" dirty="0" err="1"/>
              <a:t>фарма</a:t>
            </a:r>
            <a:r>
              <a:rPr lang="ru-RU" dirty="0"/>
              <a:t> статья 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9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Технология производства запатентована более чем в двухсот исследованиях стран Российской Федерации, Евразии, США, Европы, Японии, Южной Корее и других. Такое количество исследований данных препаратов обеспечивает их высокую безопасность и эффективность.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Немецкие пептиды IPH имеют все допуски и разрешения на рынки мира, такие как: сертификат WADA (антидопинг), сертификат MAFFA (безопасность), сертификат ORGANIC (органическое происхождение), что крайне важно для пептидных комплексов.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Имеют патентную защиту (патент в Соединенных Штатах Америки № 5,405,266, патент в Европейском Союзе № 016704471, патент в Российской Федерации № 645608, патент в Китайской Демократической Республике № 30507522).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48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большой интерес представляет изучение свойств пептидов биологических процессов.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обладает регенерирующим, антиоксидантным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репаративным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действием, которое обусловлено способностью к исправлению повреждений ДНК. Пептид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способен регулировать клеточную активность, взаимодействуя со специфическими рецепторами. Они активируют определенные гены, участвующие в процессе обновления внеклеточной матрицы и пролиферации клеток, что обуславливает его высокую способность к регенерации клеток и тканей.</a:t>
            </a:r>
          </a:p>
          <a:p>
            <a:r>
              <a:rPr lang="ru-RU" dirty="0"/>
              <a:t>Нами было проведено исследование по изучению биологических эффектов применения пептида </a:t>
            </a:r>
            <a:r>
              <a:rPr lang="en-US" dirty="0"/>
              <a:t>IPH REG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52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данные позволяют судить о высокой противоопухолевой способности изучаемого пептида, так как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 является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антиапоптотическим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фактором по отношению к лимфоидным клеткам, особенно Т-лимфоцитам, и снижение его экспрессии в популяции нейронов или лимфоидных клеток влечет за собой развитие нейрогенных опухолей,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лимфобластозов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 новообразований.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Р53-зависимый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также позволяет избежать накопления мутаций, а, в случае, когда они уже возникли,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53-зависимый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элиминировать такие потенциально опасные для организма клетки, что позволяет сделать вывод о регенерирующем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репаративном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действии изучаемого пептида.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увеличивает выработку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способствует восстановлению функциональной активности клеток и реализует свои эффекты через активацию синтеза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проапоптотического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транскрипционного фактора р53, соответственно, оказывая регенерирующее действие и показывая высокую способность к репарации.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выполненные исследования подтверждают регенерирующее и антиоксидантное свойства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 экспрессии генов и биологически активных молекул на культуре клетки. Полученные данные подтверждают высокую способность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репарации поврежденных участков ДНК и регенерации клеток.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809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эксперимента нами было обнаружено, что экспрессия PCNA выявила пролиферацию среди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кератиноцитов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эпидермиса и волосяных фолликул, клеток дермы, эндотелия сосудов.  Данные результаты указывают на то, что через 1 месяц после применения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состоянии окислительного стресса и механическом повреждении тканей пролиферация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кератиноцитов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достигает физиологических значений, что составило  – 19,1±1,6%, а в контрольной группе – сохраняется на высоком уровне, что связано с нарушением способности к репарации тканей после механического повреждения. Такие нарушения возникают на фоне окислительного стресса в организме как основного механизма снижения регенеративных свойств организма. Эти данные свидетельствуют о незавершенности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репаративной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регенерации в контрольной группе.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Белок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 является известным маркером пролиферации клеток. Снижение повышенной экспрессии белка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67, которая развивается на фоне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оксидативного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стресса, свидетельствует о наличии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антиоксидативного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действия и высокой регенеративной способности.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проведенного эксперимента нами было обнаружено, что при применении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экспрессия белка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 снижается в 1,6 раз по сравнению с результатами без применения пептида.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пептид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обладает антиоксидантным и регенерирующим свойствами при развитии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оксидативного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стресса и механического повреждения на экспериментальной модели у крыс.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56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</a:rPr>
              <a:t>В ходе клинических испытаний, нами было выявлено, что применение пептида </a:t>
            </a:r>
            <a:r>
              <a:rPr lang="en-US" sz="1200" dirty="0">
                <a:effectLst/>
              </a:rPr>
              <a:t>IPH REG</a:t>
            </a:r>
            <a:r>
              <a:rPr lang="ru-RU" sz="1200" dirty="0">
                <a:effectLst/>
              </a:rPr>
              <a:t> способствует достоверному увеличению экспрессии белка </a:t>
            </a:r>
            <a:r>
              <a:rPr lang="en-US" sz="1200" dirty="0">
                <a:effectLst/>
              </a:rPr>
              <a:t>Sir</a:t>
            </a:r>
            <a:r>
              <a:rPr lang="ru-RU" sz="1200" dirty="0">
                <a:effectLst/>
              </a:rPr>
              <a:t>2 у исследуемых пациентов в 1,7 раз через 3 месяца применения и в 2,5 раза через 6 месяцев от исходного уровня, что свидетельствует о высокой активности пептида </a:t>
            </a:r>
            <a:r>
              <a:rPr lang="en-US" sz="1200" dirty="0">
                <a:effectLst/>
              </a:rPr>
              <a:t>IPH REG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effectLst/>
              </a:rPr>
              <a:t>как регенератора тканей в отношении регуляции экспрессии генов и устранении повреждений ДНК, что подтверждает способность пептида </a:t>
            </a:r>
            <a:r>
              <a:rPr lang="en-US" sz="1200" dirty="0">
                <a:effectLst/>
              </a:rPr>
              <a:t>IPH REG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effectLst/>
              </a:rPr>
              <a:t>к репарации.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Динамика площади экспрессии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мРНК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p16INK4a  достоверно снижалась в геометрической прогрессии через 90 суток применения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подтверждает антиоксидантное действие изучаемого пептида.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1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последние годы климат на Земле заметно меняется: одни страны страдают от аномальной жары, другие от слишком суровых и снежных зим, непривычных для этих мест. </a:t>
            </a:r>
          </a:p>
          <a:p>
            <a:pPr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 говорят о глобальном изменении климата, включающем увеличение средней годовой температуры, вызывающей таяние ледников, и повышение уровня Мирового океана. Помимо потепления, происходит также разбалансировка всех природных систем, которая приводит к изменению режима выпадения осадков, температурным аномалиям и увеличению частоты экстремальных явлений, таких как ураганы, наводнения и засухи.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Это отрицательно сказывается как на сельском хозяйстве, так и качестве жизни в целом.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Эксперты отмечают, что в период между 2000 и 2010 годами наблюдался самый мощный рост выбросов парниковых газов за последние 30 лет. По данным Всемирной метеорологической организации, в 2014 году их концентрация в атмосфере достигла рекордно высокого уровня. </a:t>
            </a:r>
            <a:r>
              <a:rPr lang="ru-RU" dirty="0"/>
              <a:t>Поэтому в ходе Конференции по климату в Париже принято консенсусом 12 декабря 2015 года, а подписано 22 апреля 2016 года Парижское соглашение — соглашение в рамках Рамочной конвенции ООН об изменении климата, регулирующее меры по снижению содержания углекислого газа в атмосфере с 2020 года.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3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начала исследования нами было выявлены признаки умеренного снижения активности антиоксидантной защитной системы крови и повышения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стрессорного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уровня свободно-радикальной активности.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применения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дозировке 100 мкг отмечалось достоверное повышение параметров антиоксидантной системы и снижение уровня свободно-радикальной активности.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REG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дозировке 100 мкг оказывает эффективную антиоксидантную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прооксидантную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защиту организма, нормализуя параметры уже через 3 месяца применения.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04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Заболевания предстательной железы в настоящее время занимают существенное место среди урологической патологии, имеют тенденцию к увеличению заболеваемости и приобретают все возрастающую социальную значимость. Немалую долю занимают и злокачественные новообразования.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этим целью нашего исследования было изучение цито-,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 свойств пептида.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 IPH PRO содержит комплекс низкомолекулярных пептидов и обладает нормализующим действием на функцию предстательной железы.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Экспериментальные исследования показали, что пептид IPH PRO регулирует процессы метаболизма в клетках предстательной железы, повышают их резервные возможности, что позволяет предполагать эффективность применения пептида IPH PRO для нормализации функций предстательной железы у мужчин разного возраста при нарушениях различного генеза.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81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показано, что пептид IPH PRO достоверно увеличивает экспрессию генов, отвечающих за нормальное образование как мужских половых органов, так и факторов, формирующих гормональную систему.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приведенных данных видно, что под воздействием пептида IPH PRO в культуре клеток человека происходит статистически достоверное увеличение экспрессии генов, ответственных за онтогенез мужских половых органов и гормонального фона. Эти данные показывают, что пептид IPH PRO достоверно увеличивает в культуре клеток человека «каскад» сигнальных молекул, который необходим для активации процессов пролиферации и дифференцировки стволовых клеток в клетки мужских половых органов, в частности, клетки предстательной железы.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99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пептида IPH PRO носит выраженный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характер, в частности, при злокачественных новообразованиях предстательной железы по данным уровня экспрессии маркера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 на культуре клетки человека.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Р53-зависимый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также позволяет избежать накопления мутаций, а, в случае, когда они уже возникли,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53-зависимый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элиминировать такие потенциально опасные для организма клетки, что позволяет сделать вывод 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цитопротекторном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действии изучаемого пептида.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данные свидетельствуют о высокой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активности пептида IPH PRO в отношении клеток репродуктивной системы мужчин по данным экспрессии биологических молекул на культуре клетки.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7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эксперимента нами было обнаружено, что в контрольной группе  в  строме предстательной  железы  заметны  значительные участки лейкоцитарной инфильтрации, что составило площадь распределения 76,8±1,2%. В то время как у крыс, которым вводили пептид IPH PRO, площадь распределения лейкоцитарной инфильтрации составила 41,4±0,4%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пептид  IPH PRO снижает степень воспалительного процесса при развитии простатита на экспериментальной модели.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30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изучении капиллярного русла нами было обнаружено, что, помимо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развившегося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утолщения и отёка тканей, отмечались участки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некротизированных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эндотелиоцитов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накопление амилоидных бляшек. Все эти морфологические показатели свидетельствуют о резком снижении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репаративных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возможностей внутри клеток.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оценки нормализующего действия пептида IPH PRO нами была изучена площадь сечения артериального русла.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было обнаружено, что у крыс, получавших пептид IPH PRO площадь сечения артериального русла в 1,7 раз меньше, чем у крыс с простатитом без лечения. Учитывая резкое снижение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репаративных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возможностей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эпителиоцитов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можно сделать вывод, что такое снижение площади артериального русла свидетельствует о более низкой необходимости компенсаторных реакций, которые проявляются увеличением площади сечения сосудов артериального русла при стрессе.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Соответственно, пептид  IPH PRO обладает цитостатических действием и повышает адаптационную способность клеток у крыс с простатитом по экспериментальным данным.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911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Заболевания предстательной железы в настоящее время занимают существенное место среди урологической патологии, имеют тенденцию к увеличению заболеваемости и приобретают все возрастающую социальную значимость. По мнению ряда авторов, более 70% мужчин в возрасте старше 50 лет страдают заболеваниями предстательной железы, в том числе доброкачественной гиперплазией простаты и онкологическими заболеваниями. Таким образом, поиск новых эффективных и безопасных средств для профилактики и лечения заболеваний предстательной железы является актуальной задачей.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меньшую опасность для социальной жизни мужчин представляет и развитие хронического простатита. Хроническим простатитом страдает более 50% мужского населения. Хронический простатит чаще поражает мужчин в возрасте от 20 до 40 лет, находящихся в периоде наибольшей сексуальной, репродуктивной и трудовой активности, что повторно доказывает не только медицинский, но и социально значимый аспект коррекции данного состояния, а значит, и поиск новых средств лечебно-профилактических мероприятий.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68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Результаты клинического изучения применения пептида IPH PRO показали, что поллакиурия (учащение мочеиспускания) полностью перестала беспокоить 73,2% больных хроническим простатитом, у 88,1% пациентов исчезла потребность ночного мочеиспускания.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Странгурия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(затрудненное мочеиспускание) перестала беспокоить 67,1% больных, 21,5% пациентов отметили заметное усиление струи мочи и облегчение акта мочеиспускания.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Обращает на себя внимание факт достоверного снижения количества мочеиспусканий в дневное время после применения пептида IPH PRO в 1,5 раза через 3 месяца и в 1,8 раза через 6 месяцев по сравнению с исходным уровнем, что, вероятно, также повлияло на качество жизни пациентов с доброкачественной гиперплазией предстательной железы.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отметить, что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урофлоуграммы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записанные после лечения у пациентов с доброкачественной гиперплазией предстательной железы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II стадии, показали восстановление основных параметров мочеиспускания до нормальных значений. При III стадии болезни этому препятствовало снижение эластичности шейки мочевого пузыря из-за склеротических изменений ткани предстательной железы, но, тем не менее, у таких больных наблюдалось заметное усиление струи мочи.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51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Заболевания предстательной железы в настоящее время занимают существенное место среди урологической патологии, имеют тенденцию к увеличению заболеваемости и приобретают все возрастающую социальную значимость. Немалую долю занимают и злокачественные новообразования.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этим целью нашего исследования было изучение цито-,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 свойств пептида.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 IPH PRO содержит комплекс низкомолекулярных пептидов и обладает нормализующим действием на функцию предстательной железы.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Экспериментальные исследования показали, что пептид IPH PRO регулирует процессы метаболизма в клетках предстательной железы, повышают их резервные возможности, что позволяет предполагать эффективность применения пептида IPH PRO для нормализации функций предстательной железы у мужчин разного возраста при нарушениях различного генеза.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нашего исследования было изучить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свойство пептида на культуре клетки и на основе этих данных предположить эффективность применения пептида IPH LGA для восстановления функции половой системы у мужчин.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1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показано, что пептид IPH LGA достоверно увеличивает в 6,8 раз экспрессию гена LHRH, отвечающего за нормальное образование факторов, формирующих мужскую гормональную систему и сперматогенез.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пептида IPH LGA снижает экспрессию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 в 5,6 раз от исходного уровня, который выявляется в большом количестве при раке предстательной железы и других новообразованиях в организме человека.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применение пептида IPH LGA носит выраженный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характер, в частности, при злокачественных новообразованиях моче-половой системы по данным уровня экспрессии маркера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 на культуре клетки человека.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Выполненные исследования подтверждают высокую биологическую активность пептида IPH LGA в отношении контроля нормального формирования гормонального фона, регулирующего действия на функциональную активность семенников и сперматогенез у человека на генетическом уровне по данным экспрессии генов на культуре клетки.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данные свидетельствуют о высокой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онкопротекторной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активности пептида IPH LGA в отношении клеток репродуктивной системы мужчин по данным экспрессии биологических молекул на культуре клетки.</a:t>
            </a:r>
          </a:p>
          <a:p>
            <a:r>
              <a:rPr lang="ru-RU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2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Число людей на планете неизбежно увеличивается, а число «благородных» земель сокращается, растет экологическое загрязнение. Это привело к недостатку натуральных и чистых продуктов питания. Результатом стало их промышленное производство. Чтобы ускорить производство животных, им дают специальные корма с гормонами роста и антибиотиками. Для получения больших урожаев, растения выращивают из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геномодифицированных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семян, используют искусственные среды, пестициды. 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8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эксперимента нами было обнаружено, что при развитии хронического воспаления в семенниках у крыс контрольной группы выявлялась гипертрофия тканей семенников. Увеличение объёма произошло в 2,4 раза по сравнению с нормальными данными. В основной группе увеличение объёма семенников отмечалось только в 1,3 раза от нормы.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срезах семенников крыс контрольной группы были выявлены очаги ишемии в объеме 56,1±1,1% распространения от всех площади. В то время как у крыс основной группы были выявлены очаги ишемии в 1,2 раза достоверно меньше, чем у крыс контрольной группы, что составило 45,2±0,9% распространения от всех площади. Вероятно, это обусловлено повышением давления в семенниках за счет развития застойных явлений в предстательной железе на фоне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развившегося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иммунного воспаления.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эти данные свидетельствуют о противовоспалительной и нормализующей функции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LGA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отношении клеток семенников на основе данных экспериментальной модели.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данном эксперименте было установлено повышение репродуктивной функции у самцов, которым дополнительно вводили пептид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LGA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применение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LGA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оказывает протекторное действие на клетки семенников и повышает оплодотворяющую способность на экспериментальной модели у крыс за счет повышения активности сперматозоидов.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9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функционального состояния мужских половых желез играет большую роль для мужского организма и может начаться в любом возрасте, так как на это влияет стресс, болезни и другие факторы. Считается общепризнанным, что прежде всего инволюционные процессы затрагивают инкреторную функцию яичек. Начало атрофических процессов в интерстициальной ткани яичек с вовлечением в процесс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гландулоцитов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удается обнаружить уже в возрасте 30-40 лет. В возрасте 50-60 лет и после 60 достоверно изменяется концентрация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лютеинизирующего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гормона (ЛГ), фолликулостимулирующего гормона (ФСГ), тестостерона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эстрадиола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Изменение гормонального фона и связанная с ним перестройка психических и нейрогуморальных компонентов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копулятивного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цикла лежат в основе угасания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копулятивной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функции, которое проявляется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урежением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частоты половых сношений, снижением либидо, ослаблением эрекции.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улучшения качества жизни при развитии изменений гормонального фона требуется поиск дополнительных средств реабилитации в этот период.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19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проведенных исследований показали, что у обследованных мужчин проявления возрастного андрогенного дефицита являются следствием преимущественно гормональных  перестроек  в организме, характерных для этой возрастной группы. Не исключено, что степень выраженности этих проявлений у лиц более молодого возраста обусловлена также воздействием различных неблагоприятных внешних факторов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-эмоциональных перегрузок.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отдельных больных отмечалось повышение содержания глюкозы в крови, что, вероятно, свидетельствует о “срыве” инсулиновой системы регуляции. Характерным было изменение уровня в крови мужских половых гормонов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3 месяца применения пептида IPH LGA у пациентов с гормональными нарушениями отмечалось достоверное увеличение уровня тестостерона в 3,1 раза с сохранением этих значений и через 6 месяцев по сравнению с исходным уровнем, который находился на нижней границе нормы.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76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Показательным было микроскопическое исследование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эякулята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Отмечалось увеличение количества спермиев и их подвижности, уменьшение патологических форм спермиев, снижение количества лейкоцитов.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подчеркнуть, что уровень тревоги и депрессии снизился в 4 раза после применения пептида IPH LGA уже через 3 месяца и сохранился на протяжении всего времени исследования.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отметить, что субъективная оценка качества жизни по визуально-аналоговой шкале возросла в 1,8 раз через 3 месяца после применения пептида IPH LGA и в 2 раза через 6 месяцев применения пептида.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применение пептида IPH LGA оказывает регулирующее воздействие на функциональную активность клеток семенников, способствует нормализации репродуктивной функции у мужчин с возрастным андрогенным дефицитом, что повышает качество жизни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профилактирует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развитие тревожно-депрессивного синдрома у таких больных.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70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Известно, что одним из наиболее значимых факторов, обеспечивающих высокую работоспособность спортсменов, является интенсивность кровоснабжения активно работающих мышц. Необходимо учитывать, что сердечно-сосудистая система является одной из наиболее реактивных систем, в связи с чем она играет важнейшую роль в процессах адаптации организма к высоким физическим нагрузкам. По данным разных авторов, кровоток в мышцах при интенсивных физических нагрузках увеличивается в 10-30 раз по сравнению с состоянием покоя и составляет до 80% от минутного объема крови. Повышение функциональной активности сосудистой системы за счет интенсификации регионарного кровообращения с целью оптимизации деятельности миокарда является актуальной задачей.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5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профессиональных спортсменов установлено существенное снижение частоты сердечных сокращений (ЧСС). После применения пептида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 AVN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отмечалось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урежение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ЧСС.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Урежение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частоты сердечных сокращений у лиц, профессионально занимающихся спортом, свидетельствует о повышенной функциональной активности сердечной мышцы, что способствует снижению потребности миокарда в кислороде и выражается также в повышении времени диастолы в 1,32 и 1,47 раза, соответственно у спортсменов, принимающих пептид по сравнению с показателем в контрольной группе.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064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Сходные тенденции отмечены при анализе показателей регионарной гемодинамики у лиц, занимающихся фитнесом. Ряд показателей у лиц, принимавших пептид, достоверно различался с показателями у лиц контрольной группы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реографический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индекс, амплитуда артериальной компоненты, максимальная амплитуда дифференциальной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реограммы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амплитудно-частотный показатель,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реографический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показатель).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Приведенные данные позволяют заключить, что пептид </a:t>
            </a:r>
            <a:r>
              <a:rPr lang="en-US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</a:t>
            </a:r>
            <a:r>
              <a:rPr lang="ru-RU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AVN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способствует оптимизации функции сосудов и улучшению показателей регионарной гемодинамики.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показателей позволяет сделать заключение о влиянии изучаемых продуктов спортивного питания на тонус сосудов. В частности, показатель соотношения времени быстрого и медленного кровенаполнения у спортсменов, принимавших пептид, был достоверно ниже показателя в контрольной группе.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Следовательно, тонус мелких артерий у людей, занимающихся спортом, ниже, чем в контрольной группе, а применение пептида </a:t>
            </a:r>
            <a:r>
              <a:rPr lang="en-US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</a:t>
            </a:r>
            <a:r>
              <a:rPr lang="ru-RU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AVN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снижает тонус артерий по сравнению с контролем. Это очень важное свойство сосудов для лиц, занимающихся спортом или имеющих иные интенсивные физические нагрузки: при снижении интегрального тонуса артерий увеличивается просвет сосудов, в связи с чем эритроциты более длительное время находятся в просвете капилляров, что способствует более полной отдаче кислорода тканям.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93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Особо отметим,</a:t>
            </a:r>
            <a:r>
              <a:rPr lang="ru-RU" baseline="0" dirty="0"/>
              <a:t> что пептидные биорегуляторы р</a:t>
            </a:r>
            <a:r>
              <a:rPr lang="ru-RU" dirty="0"/>
              <a:t>екомендуется принимать во время еды. </a:t>
            </a:r>
          </a:p>
          <a:p>
            <a:pPr marL="0" indent="0">
              <a:buNone/>
            </a:pPr>
            <a:r>
              <a:rPr lang="ru-RU" sz="1200" dirty="0"/>
              <a:t>При нарушениях в здоровье рекомендуется принимать 1 месяц для достижения нужно эффекта, затем сделать перерыв на 1 месяц и можно курс повторить. Так принимаем на протяжении года. </a:t>
            </a:r>
          </a:p>
          <a:p>
            <a:pPr marL="0" indent="0">
              <a:buNone/>
            </a:pPr>
            <a:r>
              <a:rPr lang="ru-RU" sz="1200" dirty="0"/>
              <a:t>При профилактике развития заболеваний, для укрепления общего здоровья, применяется курс 1 месяц, который возможно также повторять каждые 3 месяца</a:t>
            </a:r>
            <a:r>
              <a:rPr lang="ru-RU" dirty="0"/>
              <a:t>.</a:t>
            </a:r>
          </a:p>
          <a:p>
            <a:r>
              <a:rPr lang="ru-RU" dirty="0"/>
              <a:t>Противопоказания: индивидуальная непереносимость компонентов, беременность, кормление грудью.</a:t>
            </a:r>
          </a:p>
          <a:p>
            <a:r>
              <a:rPr lang="ru-RU" dirty="0"/>
              <a:t>Побочного действия – редкие случаи индивидуальной непереносимости, аллергических реакций.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744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пептиды – это короткие цепочки аминокислот, которые являются строительным материалом организма. Пептиды способны легко проходить через ядерную мембрану и встраиваться в ДНК, кодирующую все белки организма. По этой же причине пептиды считаются естественной средой организма, поэтому их прием является безопасным и естественным.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Являясь строительным материалом в нашем организме, пептиды обладают функциями регенерации, обновления и омоложения клеток, осуществляют так называемую пептидную биорегуляцию на уровне ДНК клетки. Пептидная регуляция – универсальный фактор восстановления сниженной интенсивности синтеза белка при различных патогенных процессах и старении.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81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Пептидные биорегуляторы создавали, основываясь на доказательной научной базе эффективности отдельных типов пептидов. </a:t>
            </a:r>
            <a:r>
              <a:rPr lang="ru-RU" dirty="0">
                <a:effectLst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Уникальность коротких пептидов заключается в способности повышать активность генов и активировать «спящие» стволовые клетки, которые укрепляют структуру тканей и органов. Это естественный процесс в организме, поэтому и считается, что пептиды обеспечивают физиологические процессы и относятся к естественной среде организма!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свойство обеспечивает безопасность применения пептидных комплексов!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естественных условиях вышеописанный феномен собственной активации генов и стволовых клеток наблюдается у ограниченного числа лиц, которых считают долгожителями. Поэтому мы смело можем охарактеризовать применение пептидов как естественный путь к долгожительству, что особенно важно в условиях надвигающейся климатической и экологической катастрофы!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2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конечные продукты питания добавляют синтетические красители, консерванты и стабилизаторы. Промышленно созданная пища бедна на полезные вещества и не пригодна для обеспечения организма пептидами и нутриентами. Их дефицит приводит к нарушению функционирования организма.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66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8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важно отметить, что в условиях настоящей жизни практически у каждого человека выявляется пептидная недостаточность, особенно это ярко выражено у людей «большого города». На снижение качества питания влияет и способ приготовления, высокая термическая обработка, условия выращивания культуры или живности, условия транспортировки, наличие заболеваний желудочно-кишечного тракта, нарушение микрофлоры как желудка, так и кишечника, плохое усвоение в связи с недостатком витаминов и нужных веществ. Следовательно, в настоящее время невозможно полноценно восполнить дефицит пептидов только с помощью пищи.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пептидов влияет на развитие частых сезонных простуд, обострение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герпесных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инфекций, развитие дерматологических проблем, повышение массы тела, тусклый цвет волос, ломкость ногтей, плохое состояние зубов, снижение эластичности кожи, повышенная утомляемость, чувство сонливости, снижение памяти, внимания, рассеянность.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8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 необходимо было разработать сверхточные и максимально эффективные пептиды для восполнения дефицита. </a:t>
            </a:r>
          </a:p>
          <a:p>
            <a:r>
              <a:rPr lang="ru-RU" dirty="0"/>
              <a:t>Короткие пептиды как правило производят из белка животных , синтезируют и из белка морских жителей (устрица , морской ёж , креветка и т д 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Синтетические пептиды, а также пептиды произведённые из теплокровных животных, таких как крупнорогатый скот или свиней, особенно извлеченных из желёз внутренней секреции, запрещено использовать в БАД, спортивном и диабетическом питании и во всех пищевых продуктах как в Европе, так и в Америке и в РФ.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Единственным безопасным и разрешённым на всех территориях ( Америка , Европа , РФ , Китай, Япония ) являются короткие пептиды произведённые из морских жителей. </a:t>
            </a:r>
          </a:p>
          <a:p>
            <a:r>
              <a:rPr lang="ru-RU" dirty="0"/>
              <a:t>Такими</a:t>
            </a:r>
            <a:r>
              <a:rPr lang="en-US" dirty="0"/>
              <a:t> </a:t>
            </a:r>
            <a:r>
              <a:rPr lang="ru-RU" dirty="0"/>
              <a:t>пептидами являются пептиды </a:t>
            </a:r>
            <a:r>
              <a:rPr lang="en-US" dirty="0"/>
              <a:t>IPH</a:t>
            </a:r>
            <a:r>
              <a:rPr lang="ru-RU" dirty="0"/>
              <a:t>, для производства которых используется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сырье - морские ежи и креветки.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Современные технологии производства пептидов </a:t>
            </a:r>
            <a:r>
              <a:rPr lang="en-US" dirty="0"/>
              <a:t>IPH  </a:t>
            </a:r>
            <a:r>
              <a:rPr lang="ru-RU" dirty="0"/>
              <a:t>полностью повторяют естественные процессы нашего организма. Процессы начинаются совершенно одинаково. При попадании в пищевую полость, пища измельчается, приобретает однородность. При производстве пептидов </a:t>
            </a:r>
            <a:r>
              <a:rPr lang="en-US" dirty="0"/>
              <a:t>IPH</a:t>
            </a:r>
            <a:r>
              <a:rPr lang="ru-RU" dirty="0"/>
              <a:t> используется такой же процесс, который называется гомогенизация.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32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желудке человека начинается процесс пищеварения, обеспечивающий расщепление пищевых волокон на компоненты.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Получение пептидов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происходит из морского белка путём гидролиза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энзимолиза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дальнейшим применением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гелевой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фильтрации, что помогает убрать из смеси белки, гормоны и другие соединения длиной более 20 аминокислот.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47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ходе проведенных реакций на производстве интересующие нас белковые цепочки разделяются на аминокислоты и короткие пептиды, продукты пищеварения в человеческом организме всасываются в кишечнике через ворсинки, не имеют конкурентного всасывания.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E914B-4762-437A-86DF-992568BCBB3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3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2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1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74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94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7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66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8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1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1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7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0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4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4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0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7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7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0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9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ontolog.info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0954" y="670397"/>
            <a:ext cx="10386646" cy="39338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Пептидные регуляторы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IPH: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новые тренды профилактической медицины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1" y="5349240"/>
            <a:ext cx="8321040" cy="1144866"/>
          </a:xfrm>
        </p:spPr>
        <p:txBody>
          <a:bodyPr>
            <a:normAutofit/>
          </a:bodyPr>
          <a:lstStyle/>
          <a:p>
            <a:pPr indent="-342900">
              <a:spcBef>
                <a:spcPts val="0"/>
              </a:spcBef>
              <a:buClrTx/>
            </a:pP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КОРШУн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ЕЛЕНА ИГОРЕВНА</a:t>
            </a:r>
          </a:p>
          <a:p>
            <a:pPr indent="-342900">
              <a:spcBef>
                <a:spcPts val="0"/>
              </a:spcBef>
              <a:buClrTx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кандидат медицинских наук, доцент</a:t>
            </a:r>
          </a:p>
          <a:p>
            <a:pPr lvl="0" indent="-342900" algn="ctr" defTabSz="914400">
              <a:spcBef>
                <a:spcPts val="0"/>
              </a:spcBef>
              <a:buClrTx/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9A5A9C7-85B8-0F4A-A723-D78F1F26B072}"/>
              </a:ext>
            </a:extLst>
          </p:cNvPr>
          <p:cNvSpPr/>
          <p:nvPr/>
        </p:nvSpPr>
        <p:spPr>
          <a:xfrm>
            <a:off x="2377440" y="0"/>
            <a:ext cx="7566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</a:rPr>
              <a:t>Научно-исследовательский медицинский центр «Геронтология»</a:t>
            </a:r>
          </a:p>
        </p:txBody>
      </p:sp>
      <p:pic>
        <p:nvPicPr>
          <p:cNvPr id="5" name="Picture 2" descr="http://gerontolog.info/image/fon/emblemae.jpg">
            <a:extLst>
              <a:ext uri="{FF2B5EF4-FFF2-40B4-BE49-F238E27FC236}">
                <a16:creationId xmlns:a16="http://schemas.microsoft.com/office/drawing/2014/main" xmlns="" id="{0D3F8D37-8B41-C746-A16F-3E58866E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44554" y="-32430"/>
            <a:ext cx="1524000" cy="124777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A78EFF2-F39E-FB4B-A453-BEC81AA2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774825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48B2B6-3DF1-784D-9A6B-EC2BBED4F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034" y="4619270"/>
            <a:ext cx="2636520" cy="22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35A93C-C25B-8142-BE12-73FD6AE4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81354"/>
            <a:ext cx="10364451" cy="163537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НАнофильтрация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90191F-5618-1040-87C6-AD6B0D925A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717964"/>
            <a:ext cx="5763491" cy="1851714"/>
          </a:xfrm>
        </p:spPr>
        <p:txBody>
          <a:bodyPr>
            <a:normAutofit/>
          </a:bodyPr>
          <a:lstStyle/>
          <a:p>
            <a:r>
              <a:rPr lang="ru-RU" dirty="0"/>
              <a:t>Пептиды безопасны, воспринимаются организмом как естественная среда,  эффективны.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AEDEF6-1A3D-6A49-9447-401BCFAF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2" y="1717964"/>
            <a:ext cx="6428508" cy="5140035"/>
          </a:xfrm>
          <a:prstGeom prst="rect">
            <a:avLst/>
          </a:prstGeom>
        </p:spPr>
      </p:pic>
      <p:pic>
        <p:nvPicPr>
          <p:cNvPr id="5" name="Объект 10">
            <a:extLst>
              <a:ext uri="{FF2B5EF4-FFF2-40B4-BE49-F238E27FC236}">
                <a16:creationId xmlns:a16="http://schemas.microsoft.com/office/drawing/2014/main" xmlns="" id="{BD3F51E4-45CE-2649-B53C-3C0FB0275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1416"/>
            <a:ext cx="5763491" cy="344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3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276CE1-8DB7-184E-A088-189D18FF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416606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Механизм действия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B5D0F94-2165-3E47-A828-5AFC5897B5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13777" y="1416606"/>
            <a:ext cx="5597859" cy="279517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CEC8B3-0A02-E844-A88F-FDF1B079E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80" y="4211782"/>
            <a:ext cx="4337099" cy="26462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2CF598E-B718-6341-B599-D2E564F82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36" y="3291223"/>
            <a:ext cx="5182133" cy="35262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3F7BEFB-2A5F-B643-99F0-29507D08C33E}"/>
              </a:ext>
            </a:extLst>
          </p:cNvPr>
          <p:cNvSpPr/>
          <p:nvPr/>
        </p:nvSpPr>
        <p:spPr>
          <a:xfrm>
            <a:off x="8582888" y="1416606"/>
            <a:ext cx="3325718" cy="45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C1356A4-11EC-3E4D-A67D-C8BE96B18644}"/>
              </a:ext>
            </a:extLst>
          </p:cNvPr>
          <p:cNvSpPr/>
          <p:nvPr/>
        </p:nvSpPr>
        <p:spPr>
          <a:xfrm>
            <a:off x="6511636" y="1416606"/>
            <a:ext cx="5396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Взаимодействие коротких пептидов </a:t>
            </a:r>
            <a:r>
              <a:rPr lang="en-US" sz="2000" dirty="0"/>
              <a:t>IPH </a:t>
            </a:r>
            <a:r>
              <a:rPr lang="ru-RU" sz="2000" dirty="0"/>
              <a:t>и ДНК как главных функциональных структур, которые несут наследственную информацию и определяют все функции клеток, регулируют экспрессию генов.</a:t>
            </a:r>
          </a:p>
        </p:txBody>
      </p:sp>
    </p:spTree>
    <p:extLst>
      <p:ext uri="{BB962C8B-B14F-4D97-AF65-F5344CB8AC3E}">
        <p14:creationId xmlns:p14="http://schemas.microsoft.com/office/powerpoint/2010/main" val="2467452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22FC99-3BA9-D04D-9B2D-3C5AF1D8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27868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Механизм действия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CC40A9C-0D78-A54F-9976-639A966B0E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14400" y="2039815"/>
            <a:ext cx="10515600" cy="4818185"/>
          </a:xfrm>
        </p:spPr>
      </p:pic>
    </p:spTree>
    <p:extLst>
      <p:ext uri="{BB962C8B-B14F-4D97-AF65-F5344CB8AC3E}">
        <p14:creationId xmlns:p14="http://schemas.microsoft.com/office/powerpoint/2010/main" val="173765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263345-147B-DA40-B779-2AE8973F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34437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Микропитание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направленного действия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ABA7236-5E59-8F4E-9E0D-59C61F8494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416062" y="2214694"/>
            <a:ext cx="6775937" cy="46433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306899-80C1-114E-8191-42DE8AC9D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14693"/>
            <a:ext cx="6049107" cy="46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8EE1C2-A2C2-6E42-999D-C30483AE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93965"/>
            <a:ext cx="10364451" cy="202073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Немецкий контроль качества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8E4AD77-D3AC-324A-AF01-25B4C30349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257308" y="4168226"/>
            <a:ext cx="3934692" cy="26739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396092-2DBE-EF46-9D41-CE502F374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08" y="2214694"/>
            <a:ext cx="3934691" cy="1969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4C972C-08E1-2E46-8896-ECBB11ED9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4694"/>
            <a:ext cx="8257307" cy="47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3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TextBox 2"/>
          <p:cNvSpPr txBox="1"/>
          <p:nvPr/>
        </p:nvSpPr>
        <p:spPr>
          <a:xfrm>
            <a:off x="-621102" y="457199"/>
            <a:ext cx="916125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600">
                <a:solidFill>
                  <a:srgbClr val="3F4662"/>
                </a:solidFill>
                <a:latin typeface="Fugue Regular"/>
                <a:ea typeface="Fugue Regular"/>
                <a:cs typeface="Fugue Regular"/>
                <a:sym typeface="Fugue Regular"/>
              </a:defRPr>
            </a:pPr>
            <a:r>
              <a:rPr sz="2800" b="1" dirty="0">
                <a:solidFill>
                  <a:schemeClr val="accent3">
                    <a:lumMod val="50000"/>
                  </a:schemeClr>
                </a:solidFill>
              </a:rPr>
              <a:t>ТЕХНОЛОГИЯ ПРОИЗВОДСТВА </a:t>
            </a:r>
            <a:endParaRPr sz="2800" b="1" dirty="0">
              <a:solidFill>
                <a:schemeClr val="accent3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2600">
                <a:solidFill>
                  <a:srgbClr val="3F4662"/>
                </a:solidFill>
                <a:latin typeface="Fugue Regular"/>
                <a:ea typeface="Fugue Regular"/>
                <a:cs typeface="Fugue Regular"/>
                <a:sym typeface="Fugue Regular"/>
              </a:defRPr>
            </a:pPr>
            <a:r>
              <a:rPr sz="2800" b="1" dirty="0">
                <a:solidFill>
                  <a:schemeClr val="accent3">
                    <a:lumMod val="50000"/>
                  </a:schemeClr>
                </a:solidFill>
              </a:rPr>
              <a:t>ПЕПТИДН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ОВ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IPH</a:t>
            </a:r>
            <a:endParaRPr sz="2800" b="1" dirty="0">
              <a:solidFill>
                <a:schemeClr val="accent3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8" name="TextBox 1"/>
          <p:cNvSpPr txBox="1"/>
          <p:nvPr/>
        </p:nvSpPr>
        <p:spPr>
          <a:xfrm>
            <a:off x="-172529" y="3505199"/>
            <a:ext cx="777433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ctr">
              <a:spcBef>
                <a:spcPts val="1500"/>
              </a:spcBef>
              <a:buClr>
                <a:srgbClr val="8DA1DE"/>
              </a:buClr>
              <a:buSzPct val="100000"/>
              <a:buFont typeface="Courier New"/>
              <a:buChar char="o"/>
              <a:defRPr>
                <a:solidFill>
                  <a:srgbClr val="3F4662"/>
                </a:solidFill>
                <a:latin typeface="Fugue Regular"/>
                <a:ea typeface="Fugue Regular"/>
                <a:cs typeface="Fugue Regular"/>
                <a:sym typeface="Fugue Regular"/>
              </a:defRPr>
            </a:pPr>
            <a:endParaRPr sz="2000" b="1" dirty="0"/>
          </a:p>
        </p:txBody>
      </p:sp>
      <p:sp>
        <p:nvSpPr>
          <p:cNvPr id="3430" name="TextBox 6"/>
          <p:cNvSpPr txBox="1"/>
          <p:nvPr/>
        </p:nvSpPr>
        <p:spPr>
          <a:xfrm>
            <a:off x="11022609" y="6418805"/>
            <a:ext cx="864109" cy="228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 algn="ctr">
              <a:defRPr sz="1100">
                <a:solidFill>
                  <a:srgbClr val="3F4662"/>
                </a:solidFill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r>
              <a:t>www.vitual.ru</a:t>
            </a:r>
          </a:p>
        </p:txBody>
      </p:sp>
      <p:pic>
        <p:nvPicPr>
          <p:cNvPr id="3432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rcRect l="63331"/>
          <a:stretch>
            <a:fillRect/>
          </a:stretch>
        </p:blipFill>
        <p:spPr>
          <a:xfrm>
            <a:off x="0" y="1046706"/>
            <a:ext cx="1752745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rcRect l="63331"/>
          <a:stretch>
            <a:fillRect/>
          </a:stretch>
        </p:blipFill>
        <p:spPr>
          <a:xfrm rot="10800000">
            <a:off x="10439957" y="495300"/>
            <a:ext cx="1752746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5FA8B8-E4C0-6349-A6C9-095A6BAC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758" y="0"/>
            <a:ext cx="4013093" cy="4499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DFF795-3468-AD41-983E-76882C150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58" y="4499116"/>
            <a:ext cx="3969241" cy="235888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4C3A23-DA00-4C4F-91FE-CA461E023688}"/>
              </a:ext>
            </a:extLst>
          </p:cNvPr>
          <p:cNvSpPr/>
          <p:nvPr/>
        </p:nvSpPr>
        <p:spPr>
          <a:xfrm>
            <a:off x="158262" y="1705708"/>
            <a:ext cx="8064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Немецкие пептиды IPH имеют все допуски и разрешения на рынки мира, такие как:</a:t>
            </a:r>
            <a:r>
              <a:rPr lang="ru-RU" sz="2400" b="1" u="sng" dirty="0">
                <a:ea typeface="Times New Roman" panose="02020603050405020304" pitchFamily="18" charset="0"/>
              </a:rPr>
              <a:t> </a:t>
            </a:r>
            <a:endParaRPr lang="en-US" sz="2400" b="1" u="sng" dirty="0"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сертификат WADA (антидопинг), </a:t>
            </a:r>
            <a:endParaRPr lang="en-US" sz="2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сертификат MAFFA (безопасность), </a:t>
            </a:r>
            <a:endParaRPr lang="en-US" sz="2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сертификат ORGANIC (органическое происхождение), что крайне важно для пептидных комплексов. </a:t>
            </a:r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    </a:t>
            </a:r>
            <a:r>
              <a:rPr lang="ru-RU" sz="2400" b="1" u="sng" dirty="0">
                <a:ea typeface="Times New Roman" panose="02020603050405020304" pitchFamily="18" charset="0"/>
              </a:rPr>
              <a:t>Имеют патентную защиту</a:t>
            </a:r>
            <a:r>
              <a:rPr lang="en-US" sz="2400" b="1" u="sng" dirty="0"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- </a:t>
            </a:r>
            <a:r>
              <a:rPr lang="ru-RU" sz="2400" dirty="0">
                <a:ea typeface="Times New Roman" panose="02020603050405020304" pitchFamily="18" charset="0"/>
              </a:rPr>
              <a:t>патент в Соединенных Штатах Америки № 5,405,266, 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- </a:t>
            </a:r>
            <a:r>
              <a:rPr lang="ru-RU" sz="2400" dirty="0">
                <a:ea typeface="Times New Roman" panose="02020603050405020304" pitchFamily="18" charset="0"/>
              </a:rPr>
              <a:t>патент в Европейском Союзе № 016704471, </a:t>
            </a:r>
            <a:endParaRPr lang="en-US" sz="24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- </a:t>
            </a:r>
            <a:r>
              <a:rPr lang="ru-RU" sz="2400" dirty="0">
                <a:ea typeface="Times New Roman" panose="02020603050405020304" pitchFamily="18" charset="0"/>
              </a:rPr>
              <a:t>патент в Российской Федерации № 645608, </a:t>
            </a:r>
            <a:endParaRPr lang="en-US" sz="24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- </a:t>
            </a:r>
            <a:r>
              <a:rPr lang="ru-RU" sz="2400" dirty="0">
                <a:ea typeface="Times New Roman" panose="02020603050405020304" pitchFamily="18" charset="0"/>
              </a:rPr>
              <a:t>патент в Китайской Демократической Республике № 30507522).</a:t>
            </a:r>
          </a:p>
        </p:txBody>
      </p:sp>
    </p:spTree>
    <p:extLst>
      <p:ext uri="{BB962C8B-B14F-4D97-AF65-F5344CB8AC3E}">
        <p14:creationId xmlns:p14="http://schemas.microsoft.com/office/powerpoint/2010/main" val="305502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79A0D-E307-894E-9DBC-8D3F7901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6576645" cy="10726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REG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D74F864-3BAC-4640-8585-0B70A96136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81092" y="3429000"/>
            <a:ext cx="5210908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9115C7-5D67-5A42-885A-796ACEBCE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092" y="0"/>
            <a:ext cx="5210908" cy="3429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ABF231-794E-404B-8C03-4C263B15D541}"/>
              </a:ext>
            </a:extLst>
          </p:cNvPr>
          <p:cNvSpPr/>
          <p:nvPr/>
        </p:nvSpPr>
        <p:spPr>
          <a:xfrm>
            <a:off x="1" y="1336431"/>
            <a:ext cx="69810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Пептид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IPH REG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обладает регенерирующим, антиоксидантным и </a:t>
            </a:r>
            <a:r>
              <a:rPr lang="ru-RU" sz="2400" dirty="0" err="1">
                <a:ea typeface="SimSun" panose="02010600030101010101" pitchFamily="2" charset="-122"/>
                <a:cs typeface="Times New Roman" panose="02020603050405020304" pitchFamily="18" charset="0"/>
              </a:rPr>
              <a:t>репаративным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 действием, которое обусловлено способностью к исправлению повреждений ДНК. </a:t>
            </a:r>
            <a:endParaRPr lang="en-US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Пептид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IPH REG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способен регулировать клеточную активность, взаимодействуя со специфическими рецепторами. </a:t>
            </a:r>
            <a:endParaRPr lang="en-US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Они активируют определенные гены, участвующие в процессе обновления внеклеточной матрицы и пролиферации клеток, что обуславливает его высокую способность к регенерации клеток и тканей.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82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0C3009-E699-A847-8B18-9BE8976F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DB580054-70AE-1C4B-8896-AAB1C268E0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377940" y="3569677"/>
            <a:ext cx="5814060" cy="3288323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35474CD-31C2-6C45-AA36-7BD0453D7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9677"/>
            <a:ext cx="6377940" cy="32883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289E0FA-9F3A-2C40-84D3-99282FFE2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217920" cy="37363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D5667DE-F45B-794E-B31F-839391333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0" y="0"/>
            <a:ext cx="5974080" cy="35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7FF5A2-569E-524A-A7ED-66AC19F0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11481"/>
            <a:ext cx="10364451" cy="130302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Экспрессия PCNA и 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</a:rPr>
              <a:t>Ki67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67A15B-37D0-F649-BC42-F6DB9EDA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9300"/>
            <a:ext cx="6431280" cy="4838700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C0642266-7007-EF40-A0BE-1C68BC1E91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431280" y="2019300"/>
            <a:ext cx="5760720" cy="4838700"/>
          </a:xfrm>
        </p:spPr>
      </p:pic>
    </p:spTree>
    <p:extLst>
      <p:ext uri="{BB962C8B-B14F-4D97-AF65-F5344CB8AC3E}">
        <p14:creationId xmlns:p14="http://schemas.microsoft.com/office/powerpoint/2010/main" val="25825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14927F-CDF2-484D-98A1-F1CA034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1461"/>
            <a:ext cx="10364451" cy="1963234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экспрессия молекулярных маркеров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сиртуинов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Sir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и p16INK4a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5A151C0-8863-3046-8D44-A556769E7D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2400300"/>
            <a:ext cx="6880860" cy="44577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51F66A-4C79-F647-8802-1953DB5B8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860" y="2400300"/>
            <a:ext cx="556322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5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C5565-759E-454B-8098-CA838048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56118"/>
            <a:ext cx="10364451" cy="100361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Климатический хаос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153E903-9563-8A46-BFBE-5F79B282A4E1}"/>
              </a:ext>
            </a:extLst>
          </p:cNvPr>
          <p:cNvSpPr/>
          <p:nvPr/>
        </p:nvSpPr>
        <p:spPr>
          <a:xfrm>
            <a:off x="6734908" y="1159728"/>
            <a:ext cx="5642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/>
              <a:t>В ПОСЛЕДНИЕ ГОДЫ КЛИМАТ НА ЗЕМЛЕ ЗАМЕТНО МЕНЯЕТСЯ: ОДНИ СТРАНЫ СТРАДАЮТ ОТ АНОМАЛЬНОЙ ЖАРЫ, ДРУГИЕ ОТ СЛИШКОМ СУРОВЫХ И СНЕЖНЫХ ЗИМ, НЕПРИВЫЧНЫХ ДЛЯ ЭТИХ МЕСТ. 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0B9F0F5-6F54-474C-BA52-72038443E132}"/>
              </a:ext>
            </a:extLst>
          </p:cNvPr>
          <p:cNvSpPr/>
          <p:nvPr/>
        </p:nvSpPr>
        <p:spPr>
          <a:xfrm>
            <a:off x="0" y="4471662"/>
            <a:ext cx="7292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 ДАННЫМ ВСЕМИРНОЙ МЕТЕОРОЛОГИЧЕСКОЙ ОРГАНИЗАЦИИ, В 2014 ГОДУ КОНЦЕНТРАЦИЯ ПАРНИКОВЫХ ГАЗОВ В АТМОСФЕРЕ ДОСТИГЛА РЕКОРДНО ВЫСОКОГО УРОВНЯ. ПОЭТОМУ В ХОДЕ КОНФЕРЕНЦИИ ПО КЛИМАТУ ПОДПИСАНО 22 АПРЕЛЯ 2016 ГОДА ПАРИЖСКОЕ СОГЛАШЕНИЕ.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CF908D-5A82-2845-9C15-2471AD51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841" y="3468052"/>
            <a:ext cx="3953426" cy="2631664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26D59D7C-5C46-F043-8ECD-00B34798BA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0" y="1159728"/>
            <a:ext cx="6556916" cy="3311934"/>
          </a:xfrm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xmlns="" id="{F2E37564-F0D8-E14F-A7A7-2C5A4F132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280" y="4973444"/>
            <a:ext cx="2959719" cy="18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54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94F435-A86B-B54F-8504-5BEA0440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365759"/>
            <a:ext cx="10364451" cy="2400299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Параметры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прооксидантного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и антиоксидантного статуса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2F032B6-6FA8-684E-BA12-33C3895F32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5462" y="1531620"/>
            <a:ext cx="5465298" cy="53263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660F5C-2396-8644-883B-16428149D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1531620"/>
            <a:ext cx="5905499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4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79A0D-E307-894E-9DBC-8D3F7901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6576645" cy="10726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PRO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ABF231-794E-404B-8C03-4C263B15D541}"/>
              </a:ext>
            </a:extLst>
          </p:cNvPr>
          <p:cNvSpPr/>
          <p:nvPr/>
        </p:nvSpPr>
        <p:spPr>
          <a:xfrm>
            <a:off x="1" y="1336431"/>
            <a:ext cx="69810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Пептид </a:t>
            </a:r>
            <a:r>
              <a:rPr lang="en" sz="2400" dirty="0">
                <a:ea typeface="SimSun" panose="02010600030101010101" pitchFamily="2" charset="-122"/>
                <a:cs typeface="Times New Roman" panose="02020603050405020304" pitchFamily="18" charset="0"/>
              </a:rPr>
              <a:t>IPH PRO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содержит комплекс низкомолекулярных пептидов и обладает нормализующим действием на функцию предстательной железы. </a:t>
            </a:r>
          </a:p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Экспериментальные исследования показали, что пептид </a:t>
            </a:r>
            <a:r>
              <a:rPr lang="en" sz="2400" dirty="0">
                <a:ea typeface="SimSun" panose="02010600030101010101" pitchFamily="2" charset="-122"/>
                <a:cs typeface="Times New Roman" panose="02020603050405020304" pitchFamily="18" charset="0"/>
              </a:rPr>
              <a:t>IPH PRO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регулирует процессы метаболизма в клетках предстательной железы, повышают их резервные возможности, что позволяет предполагать эффективность применения пептида </a:t>
            </a:r>
            <a:r>
              <a:rPr lang="en" sz="2400" dirty="0">
                <a:ea typeface="SimSun" panose="02010600030101010101" pitchFamily="2" charset="-122"/>
                <a:cs typeface="Times New Roman" panose="02020603050405020304" pitchFamily="18" charset="0"/>
              </a:rPr>
              <a:t>IPH PRO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для нормализации функций предстательной железы у мужчин разного возраста при нарушениях различного генеза.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3030DAD7-51E4-B146-A737-72E23511B7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52691" y="0"/>
            <a:ext cx="3839309" cy="351692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A1F000C-DAB4-C84E-BAA2-BF9C4C825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84" y="3516923"/>
            <a:ext cx="4973515" cy="331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3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83294-1C85-B444-A37A-EBED7A22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B0CA268-F00A-CB4B-8406-5B18544290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03621" y="0"/>
            <a:ext cx="608838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207F23-77AA-A543-BA8E-7C9DC3CC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1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3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E895FD-E6F3-7344-8B29-FB4CDF36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0021"/>
            <a:ext cx="10364451" cy="1496128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Экспрессия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SSEA-4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p53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D781603-D570-7045-948F-21107204F9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1656149"/>
            <a:ext cx="5852160" cy="520185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6A478E9-7D67-F342-8FD0-9272295C0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656149"/>
            <a:ext cx="6339840" cy="52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8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A1B14F-EB1F-DC4F-AA91-989B7955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0"/>
            <a:ext cx="12192000" cy="1463041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Экспериментальное применение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пептида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PRO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883678C-D055-5E4E-824F-D1A30128B8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88820" y="1485901"/>
            <a:ext cx="8572500" cy="5372100"/>
          </a:xfrm>
        </p:spPr>
      </p:pic>
    </p:spTree>
    <p:extLst>
      <p:ext uri="{BB962C8B-B14F-4D97-AF65-F5344CB8AC3E}">
        <p14:creationId xmlns:p14="http://schemas.microsoft.com/office/powerpoint/2010/main" val="368570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D8DE10-CB7F-BC46-A106-CCEC4DEE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74321"/>
            <a:ext cx="11711939" cy="9601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Экспериментальное применение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пептида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PRO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93BDC0A-503E-E648-AB40-6E2319DDE2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152650" y="1417320"/>
            <a:ext cx="8343900" cy="5440680"/>
          </a:xfrm>
        </p:spPr>
      </p:pic>
    </p:spTree>
    <p:extLst>
      <p:ext uri="{BB962C8B-B14F-4D97-AF65-F5344CB8AC3E}">
        <p14:creationId xmlns:p14="http://schemas.microsoft.com/office/powerpoint/2010/main" val="70822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C4F8D1-61F3-8545-86A4-E5927937A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767685" cy="8058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Необходимость нормализации функций предстательной железы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D9FA74-E5D2-8848-94BC-E6505FDBC0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1266092"/>
            <a:ext cx="8000999" cy="55919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Заболевания предстательной железы в настоящее время занимают существенное место среди урологической патологии, имеют тенденцию к увеличению заболеваемости и приобретают все возрастающую социальную значимость.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По мнению ряда авторов, более 70% мужчин в возрасте старше 50 лет страдают заболеваниями предстательной железы, в том числе доброкачественной гиперплазией простаты и онкологическими заболеваниями.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2C79ED-F247-8641-99BE-D00F8A82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424354"/>
            <a:ext cx="4191000" cy="2880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8AA457-2E8A-374C-AD5D-E281CC3E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304714"/>
            <a:ext cx="4191000" cy="25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4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66C414-14F4-E64E-8ABB-7460C81D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0020"/>
            <a:ext cx="10744825" cy="144017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показатели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флуорометрии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после применения пептида IPH PRO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7428EF2-CFDA-2144-92E7-DA41918D49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48715" y="1600199"/>
            <a:ext cx="6043286" cy="52578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3D39DB-7C17-7144-8921-BB463DCD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00200"/>
            <a:ext cx="61487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9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79A0D-E307-894E-9DBC-8D3F7901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6576645" cy="10726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LGA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ABF231-794E-404B-8C03-4C263B15D541}"/>
              </a:ext>
            </a:extLst>
          </p:cNvPr>
          <p:cNvSpPr/>
          <p:nvPr/>
        </p:nvSpPr>
        <p:spPr>
          <a:xfrm>
            <a:off x="0" y="1072663"/>
            <a:ext cx="81153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Пептид </a:t>
            </a:r>
            <a:r>
              <a:rPr lang="en" sz="2400" dirty="0">
                <a:ea typeface="SimSun" panose="02010600030101010101" pitchFamily="2" charset="-122"/>
                <a:cs typeface="Times New Roman" panose="02020603050405020304" pitchFamily="18" charset="0"/>
              </a:rPr>
              <a:t>IPH LGA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представляет собой пептидный комплекс, содержащий определённую последовательность аминокислот, обладающий регулирующим действием на органы репродуктивной системы и оказывающий регулирующее действие на функциональную активность семенников.</a:t>
            </a:r>
          </a:p>
          <a:p>
            <a:pPr indent="457200" algn="just">
              <a:spcAft>
                <a:spcPts val="0"/>
              </a:spcAft>
            </a:pP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Результаты экспериментальных исследований показали, что пептид </a:t>
            </a:r>
            <a:r>
              <a:rPr lang="en" sz="2400" dirty="0">
                <a:ea typeface="SimSun" panose="02010600030101010101" pitchFamily="2" charset="-122"/>
                <a:cs typeface="Times New Roman" panose="02020603050405020304" pitchFamily="18" charset="0"/>
              </a:rPr>
              <a:t>IPH LGA 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обладает избирательным </a:t>
            </a:r>
            <a:r>
              <a:rPr lang="ru-RU" sz="2400" dirty="0" err="1">
                <a:ea typeface="SimSun" panose="02010600030101010101" pitchFamily="2" charset="-122"/>
                <a:cs typeface="Times New Roman" panose="02020603050405020304" pitchFamily="18" charset="0"/>
              </a:rPr>
              <a:t>тканеспецифическим</a:t>
            </a:r>
            <a:r>
              <a:rPr lang="ru-RU" sz="2400" dirty="0">
                <a:ea typeface="SimSun" panose="02010600030101010101" pitchFamily="2" charset="-122"/>
                <a:cs typeface="Times New Roman" panose="02020603050405020304" pitchFamily="18" charset="0"/>
              </a:rPr>
              <a:t> действием на клетки семенников, улучшает их трофику и оказывает регулирующее действие на обменные процессы в них, способствует нормализации функциональных и морфологических изменений в семенниках, снижая риск возникновения различных патологических процессов.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8BDF588-43C4-B743-8A9E-A3D70226A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115300" y="3840481"/>
            <a:ext cx="4076700" cy="301752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59FE76-058B-ED4C-B9DC-34FC0598A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1244832"/>
            <a:ext cx="4076700" cy="25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64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7B7C71-C11D-E94B-A77E-1459455C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60020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Экспрессия гена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lhrh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seea-4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E1DC270-A772-3549-B7AD-B6777FF7CF1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1725931"/>
            <a:ext cx="6035040" cy="513206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42C41E5-A430-2344-A1A5-DA883528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40" y="1725931"/>
            <a:ext cx="6156960" cy="51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1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7FD1FE-10AC-9146-B31F-52B22401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2879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Экологическое загрязнение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8A5CC1-CB77-F541-8B22-BB73710E1E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015" y="3906445"/>
            <a:ext cx="7047260" cy="2951555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Чтобы ускорить производство животных, им дают специальные корма с гормонами роста и антибиотиками. Для получения больших урожаев, растения выращивают из </a:t>
            </a:r>
            <a:r>
              <a:rPr lang="ru-RU" dirty="0" err="1"/>
              <a:t>геномодифицированных</a:t>
            </a:r>
            <a:r>
              <a:rPr lang="ru-RU" dirty="0"/>
              <a:t> семян, используют искусственные среды, пестициды.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030E66-C555-AC46-B172-8F444325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275" y="3906446"/>
            <a:ext cx="4933724" cy="29515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796F43-6AAB-0E4D-B25A-E67579A5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1228791"/>
            <a:ext cx="5169877" cy="29475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2D261D6-A74B-5A49-90F0-DC20702FC9E6}"/>
              </a:ext>
            </a:extLst>
          </p:cNvPr>
          <p:cNvSpPr/>
          <p:nvPr/>
        </p:nvSpPr>
        <p:spPr>
          <a:xfrm>
            <a:off x="5521568" y="1228791"/>
            <a:ext cx="66704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ЧИСЛО ЛЮДЕЙ НА ПЛАНЕТЕ НЕИЗБЕЖНО УВЕЛИЧИВАЕТСЯ, А ЧИСЛО «БЛАГОРОДНЫХ» ЗЕМЕЛЬ СОКРАЩАЕТСЯ, РАСТЕТ ЭКОЛОГИЧЕСКОЕ ЗАГРЯЗНЕНИЕ. ЭТО ПРИВЕЛО К НЕДОСТАТКУ НАТУРАЛЬНЫХ И ЧИСТЫХ ПРОДУКТОВ ПИТАНИЯ. РЕЗУЛЬТАТОМ СТАЛО ИХ ПРОМЫШЛЕННОЕ ПРОИЗВОДСТВО. </a:t>
            </a:r>
          </a:p>
        </p:txBody>
      </p:sp>
    </p:spTree>
    <p:extLst>
      <p:ext uri="{BB962C8B-B14F-4D97-AF65-F5344CB8AC3E}">
        <p14:creationId xmlns:p14="http://schemas.microsoft.com/office/powerpoint/2010/main" val="2372983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B1DD88-6D29-1C40-9CDA-F66CA1BE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66878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оценка влияния пептида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LGA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 функционирование клеток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BD43495-8830-3A48-BFA7-356B9854B2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00300" y="1668781"/>
            <a:ext cx="7589520" cy="5189220"/>
          </a:xfrm>
        </p:spPr>
      </p:pic>
    </p:spTree>
    <p:extLst>
      <p:ext uri="{BB962C8B-B14F-4D97-AF65-F5344CB8AC3E}">
        <p14:creationId xmlns:p14="http://schemas.microsoft.com/office/powerpoint/2010/main" val="3322686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FB318F-4330-4A4C-A9A5-BE39291E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60019"/>
            <a:ext cx="5440680" cy="1828799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Мужской гормональный фон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B393158-1DCF-C941-8301-70DBE201F8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023860" y="3086101"/>
            <a:ext cx="4168140" cy="37718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7ADDB0-CAFA-6843-8BF3-423F81D14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860" y="0"/>
            <a:ext cx="4175760" cy="30861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13997F5-ECF7-CC42-9157-17A95C20B300}"/>
              </a:ext>
            </a:extLst>
          </p:cNvPr>
          <p:cNvSpPr/>
          <p:nvPr/>
        </p:nvSpPr>
        <p:spPr>
          <a:xfrm>
            <a:off x="0" y="1303020"/>
            <a:ext cx="7772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Изменение функционального состояния мужских половых желез играет большую роль для мужского организма и может начаться в любом возрасте, так как на это влияет стресс, болезни и другие факторы. Считается общепризнанным, что прежде всего инволюционные процессы затрагивают инкреторную функцию яичек. Начало атрофических процессов в интерстициальной ткани яичек с вовлечением в процесс </a:t>
            </a:r>
            <a:r>
              <a:rPr lang="ru-RU" sz="2000" dirty="0" err="1"/>
              <a:t>гландулоцитов</a:t>
            </a:r>
            <a:r>
              <a:rPr lang="ru-RU" sz="2000" dirty="0"/>
              <a:t> удается обнаружить уже в возрасте 30-40 лет. </a:t>
            </a:r>
          </a:p>
          <a:p>
            <a:r>
              <a:rPr lang="ru-RU" sz="2000" dirty="0"/>
              <a:t>Изменение гормонального фона и связанная с ним перестройка психических и нейрогуморальных компонентов </a:t>
            </a:r>
            <a:r>
              <a:rPr lang="ru-RU" sz="2000" dirty="0" err="1"/>
              <a:t>копулятивного</a:t>
            </a:r>
            <a:r>
              <a:rPr lang="ru-RU" sz="2000" dirty="0"/>
              <a:t> цикла лежат в основе угасания </a:t>
            </a:r>
            <a:r>
              <a:rPr lang="ru-RU" sz="2000" dirty="0" err="1"/>
              <a:t>копулятивной</a:t>
            </a:r>
            <a:r>
              <a:rPr lang="ru-RU" sz="2000" dirty="0"/>
              <a:t> функции, которое проявляется </a:t>
            </a:r>
            <a:r>
              <a:rPr lang="ru-RU" sz="2000" dirty="0" err="1"/>
              <a:t>урежением</a:t>
            </a:r>
            <a:r>
              <a:rPr lang="ru-RU" sz="2000" dirty="0"/>
              <a:t> частоты половых сношений, снижением либидо, ослаблением эрекции.</a:t>
            </a:r>
          </a:p>
          <a:p>
            <a:r>
              <a:rPr lang="ru-RU" sz="2000" dirty="0"/>
              <a:t>Для улучшения качества жизни при развитии изменений гормонального фона требуется поиск дополнительных средств реабилитации в этот период.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38232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D3D81C-5736-D540-A34A-D90A7ED4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11481"/>
            <a:ext cx="10364451" cy="116586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Применение пептида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LGA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AB36D71-7C74-F045-B25E-B9BBD1720A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686560" y="1897379"/>
            <a:ext cx="8818880" cy="4960621"/>
          </a:xfrm>
        </p:spPr>
      </p:pic>
    </p:spTree>
    <p:extLst>
      <p:ext uri="{BB962C8B-B14F-4D97-AF65-F5344CB8AC3E}">
        <p14:creationId xmlns:p14="http://schemas.microsoft.com/office/powerpoint/2010/main" val="3848037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510C62-5916-D241-B0D9-6D47BCFA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1461"/>
            <a:ext cx="10364451" cy="125730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микроскопическое исследование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эякулята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B094F3D-D067-F748-84DE-37B6BC1001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369706" y="3433763"/>
            <a:ext cx="5822294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D3E93D-36AB-E045-B737-571E7B562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9223"/>
            <a:ext cx="6369706" cy="40919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73A36DB-FA15-1A4E-9303-2B444D692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706" y="1399223"/>
            <a:ext cx="5822294" cy="2034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4D4EC1-4A5D-2B45-A5E5-33B92A91C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89500"/>
            <a:ext cx="6369706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48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79A0D-E307-894E-9DBC-8D3F7901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6576645" cy="10726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Пептид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AVN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ABF231-794E-404B-8C03-4C263B15D541}"/>
              </a:ext>
            </a:extLst>
          </p:cNvPr>
          <p:cNvSpPr/>
          <p:nvPr/>
        </p:nvSpPr>
        <p:spPr>
          <a:xfrm>
            <a:off x="0" y="1072663"/>
            <a:ext cx="8115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Известно, что одним из наиболее значимых факторов, обеспечивающих высокую работоспособность спортсменов, является интенсивность кровоснабжения активно работающих мышц. Необходимо учитывать, что сердечно-сосудистая система является одной из наиболее реактивных систем, в связи с чем она играет важнейшую роль в процессах адаптации организма к высоким физическим нагрузкам. </a:t>
            </a:r>
            <a:endParaRPr lang="en-US" sz="2200" dirty="0"/>
          </a:p>
          <a:p>
            <a:r>
              <a:rPr lang="ru-RU" sz="2200" dirty="0"/>
              <a:t>По данным разных авторов, кровоток в мышцах при интенсивных физических нагрузках увеличивается в 10-30 раз по сравнению с состоянием покоя и составляет до 80% от минутного объема крови. Повышение функциональной активности сосудистой системы за счет интенсификации регионарного кровообращения с целью оптимизации деятельности миокарда является актуальной задачей.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2BEE3CE8-9417-9C4A-B3F6-DDD03994EB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147803" y="3456138"/>
            <a:ext cx="4044197" cy="3429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DF9F1E3-3B55-5342-BCBE-1B327DA9B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0"/>
            <a:ext cx="4076699" cy="34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87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F5D53-ED9E-FF4E-B1A4-88082327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97180"/>
            <a:ext cx="10364451" cy="107441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Эффективность применения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AVN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2A996F7-96DF-0E41-8C08-8B12D7C7D5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565031" y="1371599"/>
            <a:ext cx="5658728" cy="548640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AED6CE-4E0C-2346-918A-B5565DE47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3640166"/>
            <a:ext cx="4533901" cy="32178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CAB9AC-2A4D-3644-B5B8-39EE8CF1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60" y="1362883"/>
            <a:ext cx="4533901" cy="2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6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3DCD03-760A-6641-A221-C1CF5A85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78863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Эффективность применения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 AVN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FDCABCF-F422-DE49-98D4-A8E157EDF5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2446021"/>
            <a:ext cx="5829299" cy="44119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7FC35D-55BD-6044-9C16-835A1E0AE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2446021"/>
            <a:ext cx="6362699" cy="44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7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5846"/>
            <a:ext cx="10364451" cy="112541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Схемы применения пептидов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IPH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582616"/>
            <a:ext cx="7978140" cy="55039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800" dirty="0"/>
              <a:t>   </a:t>
            </a:r>
            <a:r>
              <a:rPr lang="ru-RU" sz="2900" dirty="0">
                <a:solidFill>
                  <a:schemeClr val="accent6">
                    <a:lumMod val="50000"/>
                  </a:schemeClr>
                </a:solidFill>
              </a:rPr>
              <a:t>Рекомендуется принимать во время еды. </a:t>
            </a:r>
          </a:p>
          <a:p>
            <a:pPr marL="0" indent="0">
              <a:buNone/>
            </a:pPr>
            <a:r>
              <a:rPr lang="ru-RU" sz="2900" dirty="0"/>
              <a:t>При нарушениях в здоровье рекомендуется принимать 1 месяц для достижения нужно эффекта, затем сделать перерыв на 1 месяц и можно курс повторить. Так принимаем на протяжении года. </a:t>
            </a:r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При профилактике развития заболеваний, для укрепления общего здоровья, применяется курс 1 месяц, который возможно также повторять каждые 3 месяца. </a:t>
            </a:r>
          </a:p>
          <a:p>
            <a:pPr>
              <a:buNone/>
            </a:pPr>
            <a:endParaRPr lang="ru-RU" sz="29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</a:rPr>
              <a:t>Противопоказания: </a:t>
            </a:r>
            <a:r>
              <a:rPr lang="ru-RU" sz="2900" dirty="0">
                <a:solidFill>
                  <a:schemeClr val="accent6">
                    <a:lumMod val="50000"/>
                  </a:schemeClr>
                </a:solidFill>
              </a:rPr>
              <a:t>индивидуальная непереносимость компонентов, беременность, кормление грудью.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</a:rPr>
              <a:t>Побочные действия</a:t>
            </a:r>
            <a:r>
              <a:rPr lang="ru-RU" sz="2900" dirty="0">
                <a:solidFill>
                  <a:schemeClr val="accent6">
                    <a:lumMod val="50000"/>
                  </a:schemeClr>
                </a:solidFill>
              </a:rPr>
              <a:t> – редкие случаи индивидуальной непереносимости, аллергических реакций.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6A45EC-7048-BF4E-A8EF-1A74B5007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420" y="2171700"/>
            <a:ext cx="438658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6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28831F-15A4-C044-ABD9-A3908C23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82880"/>
            <a:ext cx="10364451" cy="91440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заключение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AD15020-1334-5749-B375-A21375D9FC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43100" y="1293509"/>
            <a:ext cx="9075420" cy="5564491"/>
          </a:xfrm>
        </p:spPr>
      </p:pic>
    </p:spTree>
    <p:extLst>
      <p:ext uri="{BB962C8B-B14F-4D97-AF65-F5344CB8AC3E}">
        <p14:creationId xmlns:p14="http://schemas.microsoft.com/office/powerpoint/2010/main" val="1692767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C3B8EB-821D-034B-B09D-ECAE3F07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1C3DBC-0B9E-4D4D-BF6B-6F12D1F37E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7491046" cy="6857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1F85C4-F19B-4B4C-969A-DDFD8F042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046" y="-1"/>
            <a:ext cx="4700955" cy="3726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04678F-88CC-2442-B52D-8A7E0AC72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046" y="3726181"/>
            <a:ext cx="4700955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2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620535-B85F-0F49-B368-22E818D1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04447"/>
            <a:ext cx="10364451" cy="1263486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Промышленно созданная пища бедна!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6E5A0F-A895-184F-BF20-2F93BC033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781" y="4088691"/>
            <a:ext cx="4156364" cy="2769309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0E4C3129-748F-A447-B2A7-A3B3A5432A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8021781" y="1601001"/>
            <a:ext cx="4184073" cy="248769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33A8ED-79EA-0C4E-86F3-7F774A86F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01001"/>
            <a:ext cx="8021780" cy="28817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F7A67E0-5487-014B-9565-EC24BB0A078F}"/>
              </a:ext>
            </a:extLst>
          </p:cNvPr>
          <p:cNvSpPr/>
          <p:nvPr/>
        </p:nvSpPr>
        <p:spPr>
          <a:xfrm>
            <a:off x="0" y="4482745"/>
            <a:ext cx="7994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400" dirty="0"/>
              <a:t>В конечные продукты питания добавляют синтетические красители, консерванты и стабилизаторы. Промышленно созданная пища бедна на полезные вещества и не пригодна для обеспечения организма пептидами и нутриентами. Их дефицит приводит к нарушению функционирования организма. </a:t>
            </a:r>
          </a:p>
        </p:txBody>
      </p:sp>
    </p:spTree>
    <p:extLst>
      <p:ext uri="{BB962C8B-B14F-4D97-AF65-F5344CB8AC3E}">
        <p14:creationId xmlns:p14="http://schemas.microsoft.com/office/powerpoint/2010/main" val="4026436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9269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6830" y="1700809"/>
            <a:ext cx="7781026" cy="48866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Директор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- Прощаев Кирилл Иванович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+7-9</a:t>
            </a:r>
            <a:r>
              <a:rPr lang="en-US" sz="2400" b="1" dirty="0">
                <a:solidFill>
                  <a:srgbClr val="7030A0"/>
                </a:solidFill>
              </a:rPr>
              <a:t>99-856-69-80</a:t>
            </a: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Заведующая Про-</a:t>
            </a:r>
            <a:r>
              <a:rPr lang="ru-RU" sz="2400" b="1" dirty="0" err="1">
                <a:solidFill>
                  <a:srgbClr val="7030A0"/>
                </a:solidFill>
              </a:rPr>
              <a:t>эйдж</a:t>
            </a:r>
            <a:r>
              <a:rPr lang="ru-RU" sz="2400" b="1" dirty="0">
                <a:solidFill>
                  <a:srgbClr val="7030A0"/>
                </a:solidFill>
              </a:rPr>
              <a:t> Центром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- Коршун Елена Игоревна </a:t>
            </a:r>
            <a:endParaRPr lang="en-US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 +7-905-737-08-09</a:t>
            </a:r>
          </a:p>
          <a:p>
            <a:pPr marL="0" indent="0">
              <a:buNone/>
            </a:pPr>
            <a:endParaRPr lang="en-US" sz="21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2600" b="1" dirty="0">
                <a:solidFill>
                  <a:srgbClr val="0000FF"/>
                </a:solidFill>
                <a:hlinkClick r:id="rId3"/>
              </a:rPr>
              <a:t>www.gerontolog.info</a:t>
            </a:r>
            <a:endParaRPr lang="ru-RU" sz="2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AC9E5C-37D5-674A-8420-CF88E44DD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7" y="5788774"/>
            <a:ext cx="2476315" cy="7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63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272169-529A-424A-983D-7B8E0C33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44722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Дефицит пептидов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5A02A0E-D7E1-974F-9CEB-10E6F458DA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14220" y="2004646"/>
            <a:ext cx="4988263" cy="41499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63E4DE-8AC0-B547-8841-0A0998E2D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86" y="2707718"/>
            <a:ext cx="5615445" cy="40316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79F358A-5B77-494E-9C25-AA7FA8D11D0A}"/>
              </a:ext>
            </a:extLst>
          </p:cNvPr>
          <p:cNvSpPr/>
          <p:nvPr/>
        </p:nvSpPr>
        <p:spPr>
          <a:xfrm flipH="1">
            <a:off x="597877" y="6154615"/>
            <a:ext cx="5204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Люди «большого города»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67FF788-D08D-1E44-A0F5-343855FDCADA}"/>
              </a:ext>
            </a:extLst>
          </p:cNvPr>
          <p:cNvSpPr/>
          <p:nvPr/>
        </p:nvSpPr>
        <p:spPr>
          <a:xfrm>
            <a:off x="5902038" y="2004646"/>
            <a:ext cx="6289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Дефицит пептидов  = снижение иммунитета</a:t>
            </a:r>
          </a:p>
        </p:txBody>
      </p:sp>
    </p:spTree>
    <p:extLst>
      <p:ext uri="{BB962C8B-B14F-4D97-AF65-F5344CB8AC3E}">
        <p14:creationId xmlns:p14="http://schemas.microsoft.com/office/powerpoint/2010/main" val="59258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CC857-9A3F-254E-B6AF-39813350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884218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Производство сверхточных и максимально эффективных пептидов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4D3E27-B07B-B74B-9024-654A102A52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15623" y="1688123"/>
            <a:ext cx="5205337" cy="30328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1777FB-40C9-5248-BE6D-2144F764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54" y="3815317"/>
            <a:ext cx="2686075" cy="2119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E5A041-1E8D-D243-9D44-93CF8ADEA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88123"/>
            <a:ext cx="2824836" cy="24598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175DF81-A356-1C48-9B21-6644FC5F5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029199"/>
            <a:ext cx="2438400" cy="18288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DA45600-7310-504D-8E08-DCB3A91D5765}"/>
              </a:ext>
            </a:extLst>
          </p:cNvPr>
          <p:cNvSpPr/>
          <p:nvPr/>
        </p:nvSpPr>
        <p:spPr>
          <a:xfrm>
            <a:off x="4377929" y="4846314"/>
            <a:ext cx="781407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Единственным безопасным и разрешённым на всех территориях (Америка, Европа, РФ, Китай, Япония ) являются короткие пептиды произведённые из морских жителей. </a:t>
            </a:r>
          </a:p>
          <a:p>
            <a:pPr lvl="0" defTabSz="914400">
              <a:defRPr/>
            </a:pP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Такими</a:t>
            </a:r>
            <a:r>
              <a:rPr lang="en-US" sz="19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пептидами являются пептиды </a:t>
            </a:r>
            <a:r>
              <a:rPr lang="en-US" sz="1900" b="1" dirty="0">
                <a:solidFill>
                  <a:schemeClr val="accent3">
                    <a:lumMod val="50000"/>
                  </a:schemeClr>
                </a:solidFill>
              </a:rPr>
              <a:t>IPH</a:t>
            </a:r>
            <a:r>
              <a:rPr lang="ru-RU" sz="1900" b="1" dirty="0">
                <a:solidFill>
                  <a:schemeClr val="accent3">
                    <a:lumMod val="50000"/>
                  </a:schemeClr>
                </a:solidFill>
              </a:rPr>
              <a:t>, для производства которых используется сырье - морские ежи и креветки.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7E2DDDA-0D2B-3146-B2E0-5D9800ABB3A0}"/>
              </a:ext>
            </a:extLst>
          </p:cNvPr>
          <p:cNvSpPr/>
          <p:nvPr/>
        </p:nvSpPr>
        <p:spPr>
          <a:xfrm>
            <a:off x="2824837" y="1688123"/>
            <a:ext cx="4349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Необходимо было разработать сверхточные и максимально эффективные пептиды для восполнения дефицита. </a:t>
            </a:r>
          </a:p>
        </p:txBody>
      </p:sp>
    </p:spTree>
    <p:extLst>
      <p:ext uri="{BB962C8B-B14F-4D97-AF65-F5344CB8AC3E}">
        <p14:creationId xmlns:p14="http://schemas.microsoft.com/office/powerpoint/2010/main" val="240086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E0D4CD-0E94-E944-A3A7-60FEAE4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43345"/>
            <a:ext cx="10364451" cy="1554467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Гомогенизация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E9D75D-AAE9-FD4B-A425-698A723DF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367091"/>
            <a:ext cx="6049732" cy="4860185"/>
          </a:xfrm>
        </p:spPr>
        <p:txBody>
          <a:bodyPr>
            <a:noAutofit/>
          </a:bodyPr>
          <a:lstStyle/>
          <a:p>
            <a:r>
              <a:rPr lang="ru-RU" dirty="0"/>
              <a:t>Современные технологии производства пептидов </a:t>
            </a:r>
            <a:r>
              <a:rPr lang="en-US" dirty="0"/>
              <a:t>IPH  </a:t>
            </a:r>
            <a:r>
              <a:rPr lang="ru-RU" dirty="0"/>
              <a:t>полностью повторяют естественные процессы нашего организма. При попадании в пищевую полость, пища измельчается, приобретает однородность. При производстве пептидов </a:t>
            </a:r>
            <a:r>
              <a:rPr lang="en-US" dirty="0"/>
              <a:t>IPH</a:t>
            </a:r>
            <a:r>
              <a:rPr lang="ru-RU" dirty="0"/>
              <a:t> используется такой же процесс, который называется гомогенизация. </a:t>
            </a:r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xmlns="" id="{19C93856-360C-6740-8DA3-E5794A96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07" y="2367090"/>
            <a:ext cx="5228493" cy="4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2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E0D4CD-0E94-E944-A3A7-60FEAE4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04775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Гидролиз и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энзимолиз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E9D75D-AAE9-FD4B-A425-698A723DF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367091"/>
            <a:ext cx="6049732" cy="4860185"/>
          </a:xfrm>
        </p:spPr>
        <p:txBody>
          <a:bodyPr>
            <a:noAutofit/>
          </a:bodyPr>
          <a:lstStyle/>
          <a:p>
            <a:r>
              <a:rPr lang="ru-RU" sz="2400" dirty="0"/>
              <a:t>В желудке человека начинается процесс пищеварения, обеспечивающий расщепление пищевых волокон на компоненты. В производстве пептидов </a:t>
            </a:r>
            <a:r>
              <a:rPr lang="en-US" sz="2400" dirty="0"/>
              <a:t>IPH </a:t>
            </a:r>
            <a:r>
              <a:rPr lang="ru-RU" sz="2400" dirty="0"/>
              <a:t>такие процессы называются гидролиз и </a:t>
            </a:r>
            <a:r>
              <a:rPr lang="ru-RU" sz="2400" dirty="0" err="1"/>
              <a:t>энзимолиз</a:t>
            </a:r>
            <a:r>
              <a:rPr lang="ru-RU" sz="2400" dirty="0"/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F5A463-19E1-A340-AA9D-2E77711A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07" y="2367091"/>
            <a:ext cx="5187893" cy="45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4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2F2B0E-EB3C-EA41-9D70-6204297B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78924"/>
            <a:ext cx="5693435" cy="4879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26E58D-B599-F546-9CD3-C126AA09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7547"/>
            <a:ext cx="12192001" cy="23064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475E9E-FEB9-7848-861A-A964CDA81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434" y="1978922"/>
            <a:ext cx="6498566" cy="48790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450C9F-213A-D042-99F7-5158EE62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8925"/>
            <a:ext cx="5693435" cy="48790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4A5EEFD-F2A1-2B49-9F2E-224D07480EAA}"/>
              </a:ext>
            </a:extLst>
          </p:cNvPr>
          <p:cNvSpPr/>
          <p:nvPr/>
        </p:nvSpPr>
        <p:spPr>
          <a:xfrm>
            <a:off x="2001328" y="5762446"/>
            <a:ext cx="36921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b="1" dirty="0" err="1">
                <a:latin typeface="Calibri" panose="020F0502020204030204" pitchFamily="34" charset="0"/>
              </a:rPr>
              <a:t>Ashapkin</a:t>
            </a:r>
            <a:r>
              <a:rPr lang="en" sz="1400" b="1" dirty="0">
                <a:latin typeface="Calibri" panose="020F0502020204030204" pitchFamily="34" charset="0"/>
              </a:rPr>
              <a:t> V.V., </a:t>
            </a:r>
            <a:r>
              <a:rPr lang="en" sz="1400" b="1" dirty="0" err="1">
                <a:latin typeface="Calibri" panose="020F0502020204030204" pitchFamily="34" charset="0"/>
              </a:rPr>
              <a:t>Linkova</a:t>
            </a:r>
            <a:r>
              <a:rPr lang="en" sz="1400" b="1" dirty="0">
                <a:latin typeface="Calibri" panose="020F0502020204030204" pitchFamily="34" charset="0"/>
              </a:rPr>
              <a:t> N.S., </a:t>
            </a:r>
            <a:r>
              <a:rPr lang="en" sz="1400" b="1" dirty="0" err="1">
                <a:latin typeface="Calibri" panose="020F0502020204030204" pitchFamily="34" charset="0"/>
              </a:rPr>
              <a:t>Khavinson</a:t>
            </a:r>
            <a:r>
              <a:rPr lang="en" sz="1400" b="1" dirty="0">
                <a:latin typeface="Calibri" panose="020F0502020204030204" pitchFamily="34" charset="0"/>
              </a:rPr>
              <a:t> </a:t>
            </a:r>
            <a:r>
              <a:rPr lang="en" sz="1400" b="1" dirty="0" err="1">
                <a:latin typeface="Calibri" panose="020F0502020204030204" pitchFamily="34" charset="0"/>
              </a:rPr>
              <a:t>V.Kh</a:t>
            </a:r>
            <a:r>
              <a:rPr lang="en" sz="1400" b="1" dirty="0">
                <a:latin typeface="Calibri" panose="020F0502020204030204" pitchFamily="34" charset="0"/>
              </a:rPr>
              <a:t>., </a:t>
            </a:r>
            <a:r>
              <a:rPr lang="en" sz="1400" b="1" dirty="0" err="1">
                <a:latin typeface="Calibri" panose="020F0502020204030204" pitchFamily="34" charset="0"/>
              </a:rPr>
              <a:t>Vanyushin</a:t>
            </a:r>
            <a:r>
              <a:rPr lang="en" sz="1400" b="1" dirty="0">
                <a:latin typeface="Calibri" panose="020F0502020204030204" pitchFamily="34" charset="0"/>
              </a:rPr>
              <a:t> B.F. Epigenetic Mechanisms of </a:t>
            </a:r>
            <a:r>
              <a:rPr lang="en" sz="1400" b="1" dirty="0" err="1">
                <a:latin typeface="Calibri" panose="020F0502020204030204" pitchFamily="34" charset="0"/>
              </a:rPr>
              <a:t>Peptidergic</a:t>
            </a:r>
            <a:r>
              <a:rPr lang="en" sz="1400" b="1" dirty="0">
                <a:latin typeface="Calibri" panose="020F0502020204030204" pitchFamily="34" charset="0"/>
              </a:rPr>
              <a:t> Regulation of Gene Expression during Aging of Human Cells. // Biochemistry. – 2015. – Vol. 80, No 3. – P. 310-322. </a:t>
            </a:r>
            <a:endParaRPr lang="en" sz="1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83E976-3CF5-6544-92D7-D202B26F2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1978921"/>
            <a:ext cx="6012876" cy="48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766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{F6ADF481-18C7-7D4A-A65B-D9C2DF98DFD8}tf10001073</Template>
  <TotalTime>0</TotalTime>
  <Words>4821</Words>
  <Application>Microsoft Office PowerPoint</Application>
  <PresentationFormat>Custom</PresentationFormat>
  <Paragraphs>252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Капля</vt:lpstr>
      <vt:lpstr> Пептидные регуляторы IPH: новые тренды профилактической медицины</vt:lpstr>
      <vt:lpstr>Климатический хаос</vt:lpstr>
      <vt:lpstr>Экологическое загрязнение</vt:lpstr>
      <vt:lpstr>Промышленно созданная пища бедна!</vt:lpstr>
      <vt:lpstr>Дефицит пептидов</vt:lpstr>
      <vt:lpstr>Производство сверхточных и максимально эффективных пептидов </vt:lpstr>
      <vt:lpstr>Гомогенизация</vt:lpstr>
      <vt:lpstr>Гидролиз и энзимолиз</vt:lpstr>
      <vt:lpstr>PowerPoint Presentation</vt:lpstr>
      <vt:lpstr>НАнофильтрация</vt:lpstr>
      <vt:lpstr>Механизм действия</vt:lpstr>
      <vt:lpstr>Механизм действия</vt:lpstr>
      <vt:lpstr>Микропитание направленного действия</vt:lpstr>
      <vt:lpstr>Немецкий контроль качества</vt:lpstr>
      <vt:lpstr>PowerPoint Presentation</vt:lpstr>
      <vt:lpstr>Пептид IPH REG</vt:lpstr>
      <vt:lpstr>PowerPoint Presentation</vt:lpstr>
      <vt:lpstr>Экспрессия PCNA и Ki67 </vt:lpstr>
      <vt:lpstr>экспрессия молекулярных маркеров сиртуинов Sir2 и p16INK4a </vt:lpstr>
      <vt:lpstr>Параметры прооксидантного и антиоксидантного статуса </vt:lpstr>
      <vt:lpstr>Пептид IPH PRO</vt:lpstr>
      <vt:lpstr>PowerPoint Presentation</vt:lpstr>
      <vt:lpstr>Экспрессия SSEA-4 и p53</vt:lpstr>
      <vt:lpstr>Экспериментальное применение пептида IPH PRO</vt:lpstr>
      <vt:lpstr>Экспериментальное применение пептида IPH PRO</vt:lpstr>
      <vt:lpstr>Необходимость нормализации функций предстательной железы  </vt:lpstr>
      <vt:lpstr>показатели флуорометрии после применения пептида IPH PRO </vt:lpstr>
      <vt:lpstr>Пептид IPH LGA</vt:lpstr>
      <vt:lpstr>Экспрессия гена lhrh и seea-4</vt:lpstr>
      <vt:lpstr>оценка влияния пептида IPH LGA на функционирование клеток </vt:lpstr>
      <vt:lpstr>Мужской гормональный фон</vt:lpstr>
      <vt:lpstr>Применение пептида LGA</vt:lpstr>
      <vt:lpstr>микроскопическое исследование эякулята</vt:lpstr>
      <vt:lpstr>Пептид IPH AVN </vt:lpstr>
      <vt:lpstr>Эффективность применения IPH AVN</vt:lpstr>
      <vt:lpstr>Эффективность применения IPH AVN</vt:lpstr>
      <vt:lpstr>Схемы применения пептидов IPH</vt:lpstr>
      <vt:lpstr>заключение</vt:lpstr>
      <vt:lpstr>PowerPoint Presentation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Sergey Kolesnikov</cp:lastModifiedBy>
  <cp:revision>237</cp:revision>
  <dcterms:created xsi:type="dcterms:W3CDTF">2020-07-01T13:42:10Z</dcterms:created>
  <dcterms:modified xsi:type="dcterms:W3CDTF">2022-09-16T11:01:05Z</dcterms:modified>
</cp:coreProperties>
</file>